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56"/>
  </p:notesMasterIdLst>
  <p:handoutMasterIdLst>
    <p:handoutMasterId r:id="rId57"/>
  </p:handoutMasterIdLst>
  <p:sldIdLst>
    <p:sldId id="628" r:id="rId8"/>
    <p:sldId id="629" r:id="rId9"/>
    <p:sldId id="645" r:id="rId10"/>
    <p:sldId id="654" r:id="rId11"/>
    <p:sldId id="655" r:id="rId12"/>
    <p:sldId id="656" r:id="rId13"/>
    <p:sldId id="641" r:id="rId14"/>
    <p:sldId id="648" r:id="rId15"/>
    <p:sldId id="649" r:id="rId16"/>
    <p:sldId id="573" r:id="rId17"/>
    <p:sldId id="611" r:id="rId18"/>
    <p:sldId id="612" r:id="rId19"/>
    <p:sldId id="650" r:id="rId20"/>
    <p:sldId id="643" r:id="rId21"/>
    <p:sldId id="652" r:id="rId22"/>
    <p:sldId id="666" r:id="rId23"/>
    <p:sldId id="644" r:id="rId24"/>
    <p:sldId id="618" r:id="rId25"/>
    <p:sldId id="619" r:id="rId26"/>
    <p:sldId id="667" r:id="rId27"/>
    <p:sldId id="642" r:id="rId28"/>
    <p:sldId id="324" r:id="rId29"/>
    <p:sldId id="528" r:id="rId30"/>
    <p:sldId id="605" r:id="rId31"/>
    <p:sldId id="631" r:id="rId32"/>
    <p:sldId id="634" r:id="rId33"/>
    <p:sldId id="637" r:id="rId34"/>
    <p:sldId id="647" r:id="rId35"/>
    <p:sldId id="668" r:id="rId36"/>
    <p:sldId id="490" r:id="rId37"/>
    <p:sldId id="491" r:id="rId38"/>
    <p:sldId id="500" r:id="rId39"/>
    <p:sldId id="469" r:id="rId40"/>
    <p:sldId id="501" r:id="rId41"/>
    <p:sldId id="586" r:id="rId42"/>
    <p:sldId id="588" r:id="rId43"/>
    <p:sldId id="322" r:id="rId44"/>
    <p:sldId id="323" r:id="rId45"/>
    <p:sldId id="479" r:id="rId46"/>
    <p:sldId id="504" r:id="rId47"/>
    <p:sldId id="601" r:id="rId48"/>
    <p:sldId id="602" r:id="rId49"/>
    <p:sldId id="603" r:id="rId50"/>
    <p:sldId id="604" r:id="rId51"/>
    <p:sldId id="607" r:id="rId52"/>
    <p:sldId id="609" r:id="rId53"/>
    <p:sldId id="610" r:id="rId54"/>
    <p:sldId id="6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5" autoAdjust="0"/>
    <p:restoredTop sz="59068" autoAdjust="0"/>
  </p:normalViewPr>
  <p:slideViewPr>
    <p:cSldViewPr snapToGrid="0">
      <p:cViewPr varScale="1">
        <p:scale>
          <a:sx n="61" d="100"/>
          <a:sy n="61" d="100"/>
        </p:scale>
        <p:origin x="921" y="3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3/19/2018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3/19/2018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335328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301058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12</a:t>
            </a:fld>
            <a:endParaRPr lang="en-US"/>
          </a:p>
        </p:txBody>
      </p:sp>
    </p:spTree>
    <p:extLst>
      <p:ext uri="{BB962C8B-B14F-4D97-AF65-F5344CB8AC3E}">
        <p14:creationId xmlns:p14="http://schemas.microsoft.com/office/powerpoint/2010/main" val="117026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3/19/2018 8:26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through the investments of what MSFT/Azure sees as important for enterprise cloud management platform</a:t>
            </a:r>
          </a:p>
          <a:p>
            <a:pPr lvl="0"/>
            <a:r>
              <a:rPr lang="en-US"/>
              <a:t>The combination together is powerful. Truly integrated capabilities SaaS management and security.</a:t>
            </a:r>
          </a:p>
          <a:p>
            <a:pPr lvl="0"/>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a:t>Native Security and Management in Azure</a:t>
            </a:r>
            <a:endParaRPr lang="en-US"/>
          </a:p>
          <a:p>
            <a:pPr lvl="1"/>
            <a:r>
              <a:rPr lang="en-US"/>
              <a:t>Enterprise grade capabilities natively from the cloud provider Azure</a:t>
            </a:r>
          </a:p>
          <a:p>
            <a:pPr lvl="1"/>
            <a:r>
              <a:rPr lang="en-US"/>
              <a:t>Integrated and interconnected across data and experiences</a:t>
            </a:r>
          </a:p>
          <a:p>
            <a:pPr lvl="1"/>
            <a:r>
              <a:rPr lang="en-US"/>
              <a:t>Management capabilities included with the flexibility to increase or choose 3</a:t>
            </a:r>
            <a:r>
              <a:rPr lang="en-US" baseline="30000"/>
              <a:t>rd</a:t>
            </a:r>
            <a:r>
              <a:rPr lang="en-US"/>
              <a:t> party</a:t>
            </a:r>
          </a:p>
          <a:p>
            <a:pPr lvl="0"/>
            <a:endParaRPr lang="en-US"/>
          </a:p>
          <a:p>
            <a:pPr lvl="0"/>
            <a:r>
              <a:rPr lang="en-US"/>
              <a:t>Can make the point that for those familiar with OMS these were the foundation for what we now have natively within Azure.</a:t>
            </a:r>
          </a:p>
          <a:p>
            <a:endParaRPr lang="en-US"/>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We recently acquired Cloudyn, a multi-cloud cost management solution to help our customers with this challenge. </a:t>
            </a:r>
            <a:endParaRPr lang="en-US" b="1"/>
          </a:p>
          <a:p>
            <a:endParaRPr lang="en-US"/>
          </a:p>
          <a:p>
            <a:endParaRPr lang="en-US"/>
          </a:p>
        </p:txBody>
      </p:sp>
      <p:sp>
        <p:nvSpPr>
          <p:cNvPr id="4" name="Slide Number Placeholder 3"/>
          <p:cNvSpPr>
            <a:spLocks noGrp="1"/>
          </p:cNvSpPr>
          <p:nvPr>
            <p:ph type="sldNum" sz="quarter" idx="10"/>
          </p:nvPr>
        </p:nvSpPr>
        <p:spPr/>
        <p:txBody>
          <a:bodyPr/>
          <a:lstStyle/>
          <a:p>
            <a:fld id="{7EF46881-0CD0-4730-B19B-096431EF232C}" type="slidenum">
              <a:rPr lang="en-US" smtClean="0"/>
              <a:t>15</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2855312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3122813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88492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09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3/19/2018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a:t>
            </a:r>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4047271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3/19/2018</a:t>
            </a:fld>
            <a:endParaRPr lang="en-US">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3</a:t>
            </a:fld>
            <a:endParaRPr lang="en-US">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30</a:t>
            </a:fld>
            <a:endParaRPr lang="en-US"/>
          </a:p>
        </p:txBody>
      </p:sp>
    </p:spTree>
    <p:extLst>
      <p:ext uri="{BB962C8B-B14F-4D97-AF65-F5344CB8AC3E}">
        <p14:creationId xmlns:p14="http://schemas.microsoft.com/office/powerpoint/2010/main" val="1989614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3/19/2018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42120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648042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621726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136528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8:26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3/19/2018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3/19/2018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5687884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 8:26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4936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364505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3445149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3.png"/><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3/19/2018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3/19/2018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364020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6051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3/19/2018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19.03.2018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4.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1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image" Target="../media/image19.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6.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3/19/2018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6" r:id="rId19"/>
    <p:sldLayoutId id="2147483678" r:id="rId20"/>
    <p:sldLayoutId id="2147483679" r:id="rId21"/>
    <p:sldLayoutId id="214748380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3/19/2018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19.03.2018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80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hef.io/solutions/windows/" TargetMode="External"/><Relationship Id="rId7"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emf"/><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hyperlink" Target="https://docs.microsoft.com/en-us/azure/logic-apps/logic-apps-what-are-logic-app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89.emf"/><Relationship Id="rId11" Type="http://schemas.microsoft.com/office/2007/relationships/hdphoto" Target="../media/hdphoto5.wdp"/><Relationship Id="rId5" Type="http://schemas.openxmlformats.org/officeDocument/2006/relationships/image" Target="../media/image88.emf"/><Relationship Id="rId10" Type="http://schemas.openxmlformats.org/officeDocument/2006/relationships/image" Target="../media/image93.png"/><Relationship Id="rId4" Type="http://schemas.openxmlformats.org/officeDocument/2006/relationships/image" Target="../media/image87.emf"/><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505224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25367709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55103656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 platform monitoring and alerting strategy</a:t>
            </a:r>
          </a:p>
        </p:txBody>
      </p:sp>
    </p:spTree>
    <p:extLst>
      <p:ext uri="{BB962C8B-B14F-4D97-AF65-F5344CB8AC3E}">
        <p14:creationId xmlns:p14="http://schemas.microsoft.com/office/powerpoint/2010/main" val="416830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
        <p:nvSpPr>
          <p:cNvPr id="3" name="Content Placeholder 2"/>
          <p:cNvSpPr>
            <a:spLocks noGrp="1"/>
          </p:cNvSpPr>
          <p:nvPr>
            <p:ph idx="1"/>
          </p:nvPr>
        </p:nvSpPr>
        <p:spPr>
          <a:xfrm>
            <a:off x="201591" y="1231901"/>
            <a:ext cx="11197929" cy="4933487"/>
          </a:xfrm>
        </p:spPr>
        <p:txBody>
          <a:bodyPr>
            <a:normAutofit/>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br>
              <a:rPr lang="en-US" dirty="0"/>
            </a:br>
            <a:r>
              <a:rPr lang="en-US" sz="2000" dirty="0">
                <a:hlinkClick r:id="rId3"/>
              </a:rPr>
              <a:t>https://azure.microsoft.com/en-us/support/legal/sla/summary/</a:t>
            </a:r>
            <a:r>
              <a:rPr lang="en-US" dirty="0"/>
              <a:t> </a:t>
            </a:r>
          </a:p>
          <a:p>
            <a:endParaRPr lang="en-US" dirty="0"/>
          </a:p>
        </p:txBody>
      </p:sp>
    </p:spTree>
    <p:extLst>
      <p:ext uri="{BB962C8B-B14F-4D97-AF65-F5344CB8AC3E}">
        <p14:creationId xmlns:p14="http://schemas.microsoft.com/office/powerpoint/2010/main" val="189823165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Security Center</a:t>
            </a:r>
          </a:p>
        </p:txBody>
      </p:sp>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2627970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 – Everything in one place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515" y="1231901"/>
            <a:ext cx="8946356" cy="5136000"/>
          </a:xfrm>
        </p:spPr>
      </p:pic>
    </p:spTree>
    <p:extLst>
      <p:ext uri="{BB962C8B-B14F-4D97-AF65-F5344CB8AC3E}">
        <p14:creationId xmlns:p14="http://schemas.microsoft.com/office/powerpoint/2010/main" val="40618188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3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p:txBody>
          <a:bodyPr/>
          <a:lstStyle/>
          <a:p>
            <a:r>
              <a:rPr lang="en-US" dirty="0"/>
              <a:t>Demo – Azure Monitor, Azure Security Center, OMS, ARM Policies </a:t>
            </a:r>
          </a:p>
        </p:txBody>
      </p:sp>
    </p:spTree>
    <p:extLst>
      <p:ext uri="{BB962C8B-B14F-4D97-AF65-F5344CB8AC3E}">
        <p14:creationId xmlns:p14="http://schemas.microsoft.com/office/powerpoint/2010/main" val="359286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an operations automation strategy</a:t>
            </a:r>
          </a:p>
        </p:txBody>
      </p:sp>
    </p:spTree>
    <p:extLst>
      <p:ext uri="{BB962C8B-B14F-4D97-AF65-F5344CB8AC3E}">
        <p14:creationId xmlns:p14="http://schemas.microsoft.com/office/powerpoint/2010/main" val="85085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Rectangle 8">
            <a:extLst>
              <a:ext uri="{FF2B5EF4-FFF2-40B4-BE49-F238E27FC236}">
                <a16:creationId xmlns:a16="http://schemas.microsoft.com/office/drawing/2014/main" id="{974B2910-0090-48BB-AA5E-5C031258E909}"/>
              </a:ext>
            </a:extLst>
          </p:cNvPr>
          <p:cNvSpPr/>
          <p:nvPr/>
        </p:nvSpPr>
        <p:spPr>
          <a:xfrm>
            <a:off x="5256702" y="6299954"/>
            <a:ext cx="6715941" cy="461665"/>
          </a:xfrm>
          <a:prstGeom prst="rect">
            <a:avLst/>
          </a:prstGeom>
        </p:spPr>
        <p:txBody>
          <a:bodyPr wrap="none">
            <a:spAutoFit/>
          </a:bodyPr>
          <a:lstStyle/>
          <a:p>
            <a:r>
              <a:rPr lang="en-US" sz="2400" dirty="0"/>
              <a:t>https://docs.microsoft.com/en-us/azure/event-grid/</a:t>
            </a:r>
          </a:p>
        </p:txBody>
      </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spTree>
    <p:extLst>
      <p:ext uri="{BB962C8B-B14F-4D97-AF65-F5344CB8AC3E}">
        <p14:creationId xmlns:p14="http://schemas.microsoft.com/office/powerpoint/2010/main" val="13373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Backup / Site Recovery</a:t>
            </a:r>
          </a:p>
        </p:txBody>
      </p:sp>
    </p:spTree>
    <p:extLst>
      <p:ext uri="{BB962C8B-B14F-4D97-AF65-F5344CB8AC3E}">
        <p14:creationId xmlns:p14="http://schemas.microsoft.com/office/powerpoint/2010/main" val="1996086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235945739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2133725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28347341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33460893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94764117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599325" y="5316209"/>
            <a:ext cx="3070303" cy="369332"/>
          </a:xfrm>
          <a:prstGeom prst="rect">
            <a:avLst/>
          </a:prstGeom>
          <a:noFill/>
        </p:spPr>
        <p:txBody>
          <a:bodyPr wrap="square" rtlCol="0">
            <a:spAutoFit/>
          </a:bodyPr>
          <a:lstStyle/>
          <a:p>
            <a:pPr defTabSz="1218996">
              <a:spcAft>
                <a:spcPts val="800"/>
              </a:spcAft>
            </a:pPr>
            <a:r>
              <a:rPr lang="en-US" kern="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a:srcRect l="749" r="749"/>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318979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20603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317247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9813</TotalTime>
  <Words>6245</Words>
  <Application>Microsoft Office PowerPoint</Application>
  <PresentationFormat>Widescreen</PresentationFormat>
  <Paragraphs>716</Paragraphs>
  <Slides>48</Slides>
  <Notes>48</Notes>
  <HiddenSlides>3</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48</vt:i4>
      </vt:variant>
    </vt:vector>
  </HeadingPairs>
  <TitlesOfParts>
    <vt:vector size="70" baseType="lpstr">
      <vt:lpstr>Arial</vt:lpstr>
      <vt:lpstr>Calibri</vt:lpstr>
      <vt:lpstr>Calibri Light</vt:lpstr>
      <vt:lpstr>Consolas</vt:lpstr>
      <vt:lpstr>Courier New</vt:lpstr>
      <vt:lpstr>Mangal</vt:lpstr>
      <vt:lpstr>Segoe Pro</vt:lpstr>
      <vt:lpstr>Segoe Semibold</vt:lpstr>
      <vt:lpstr>Segoe UI</vt:lpstr>
      <vt:lpstr>Segoe UI (Body)</vt:lpstr>
      <vt:lpstr>Segoe UI Bold</vt:lpstr>
      <vt:lpstr>Segoe UI Light</vt:lpstr>
      <vt:lpstr>Segoe UI Semibold</vt:lpstr>
      <vt:lpstr>Segoe UI Semilight</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Design for Operations (10-15%)</vt:lpstr>
      <vt:lpstr>PowerPoint Presentation</vt:lpstr>
      <vt:lpstr>Azure is a cloud partnership</vt:lpstr>
      <vt:lpstr>Monitoring and Alerting</vt:lpstr>
      <vt:lpstr>Microsoft Products and Services – Platform Services</vt:lpstr>
      <vt:lpstr>Microsoft Products and Services – Application / Infra</vt:lpstr>
      <vt:lpstr>Microsoft Product and Services - Shared</vt:lpstr>
      <vt:lpstr>What does visibility mean to you?</vt:lpstr>
      <vt:lpstr>Azure Application Insights</vt:lpstr>
      <vt:lpstr>Application Insights</vt:lpstr>
      <vt:lpstr>Application Map (Insights)</vt:lpstr>
      <vt:lpstr>Application Map (Insights)</vt:lpstr>
      <vt:lpstr>Application Insights Ecosystem</vt:lpstr>
      <vt:lpstr>Design a platform monitoring and alerting strategy</vt:lpstr>
      <vt:lpstr>Full set of cloud management capabilities</vt:lpstr>
      <vt:lpstr>Azure Monitor</vt:lpstr>
      <vt:lpstr>PowerPoint Presentation</vt:lpstr>
      <vt:lpstr>Azure Log Analytics</vt:lpstr>
      <vt:lpstr>Log Analytics – Everything in one place</vt:lpstr>
      <vt:lpstr>Demo – Azure Monitor, Azure Security Center, OMS, ARM Policies </vt:lpstr>
      <vt:lpstr>Design an operations automation strategy</vt:lpstr>
      <vt:lpstr>Azure Automation</vt:lpstr>
      <vt:lpstr>Which to use?   All can be used with Windows &amp; Linux</vt:lpstr>
      <vt:lpstr>Chef &amp; Puppet</vt:lpstr>
      <vt:lpstr>Azure Event Grid</vt:lpstr>
      <vt:lpstr>Manage all events in one place</vt:lpstr>
      <vt:lpstr>Scenarios</vt:lpstr>
      <vt:lpstr>Azure Logic Apps</vt:lpstr>
      <vt:lpstr>Azure Backup / Site Recovery</vt:lpstr>
      <vt:lpstr>Azure Backup Key Workloads</vt:lpstr>
      <vt:lpstr>How It Works: Azure Backup Server </vt:lpstr>
      <vt:lpstr>PowerPoint Presentation</vt:lpstr>
      <vt:lpstr>Backup Schedule &amp; Retention Policy</vt:lpstr>
      <vt:lpstr>Cancelling Schedule and Removing Backups</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6.5 Describe the use cases for Azure Automation configuration </vt:lpstr>
      <vt:lpstr>PowerPoint Presentation</vt:lpstr>
      <vt:lpstr>PowerShell for automation</vt:lpstr>
      <vt:lpstr>Desired State Configuration (DSC)</vt:lpstr>
      <vt:lpstr>Create a standalone Azure Automation account</vt:lpstr>
      <vt:lpstr>Azure Automation Use Cases</vt:lpstr>
      <vt:lpstr>Hybrid Azure Automation - DSC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Dan Gartner</cp:lastModifiedBy>
  <cp:revision>263</cp:revision>
  <dcterms:created xsi:type="dcterms:W3CDTF">2015-09-15T13:10:44Z</dcterms:created>
  <dcterms:modified xsi:type="dcterms:W3CDTF">2018-03-19T14:58:48Z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